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3810" autoAdjust="0"/>
  </p:normalViewPr>
  <p:slideViewPr>
    <p:cSldViewPr snapToGrid="0">
      <p:cViewPr varScale="1">
        <p:scale>
          <a:sx n="104" d="100"/>
          <a:sy n="104" d="100"/>
        </p:scale>
        <p:origin x="232" y="2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/>
              <a:t>7/18/25</a:t>
            </a:fld>
            <a:endParaRPr lang="en-US" sz="105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</a:rPr>
              <a:t>Hand out</a:t>
            </a:r>
            <a:r>
              <a:rPr lang="en-US" sz="1050">
                <a:solidFill>
                  <a:schemeClr val="accent2"/>
                </a:solidFill>
              </a:rPr>
              <a:t> </a:t>
            </a:r>
            <a:fld id="{C92BABF8-1341-4DCB-864A-D83C08BEEAE4}" type="slidenum">
              <a:rPr lang="en-US" sz="1050" smtClean="0"/>
              <a:t>‹#›</a:t>
            </a:fld>
            <a:endParaRPr lang="en-US" sz="1050"/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/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fld id="{76FBC1AF-E4C9-412F-9B6D-66CD520F95DB}" type="datetimeFigureOut">
              <a:rPr lang="en-US" smtClean="0"/>
              <a:pPr/>
              <a:t>7/18/25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backgroun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25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Subline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1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9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47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2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86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Siemens Cognisphere on white background">
            <a:extLst>
              <a:ext uri="{FF2B5EF4-FFF2-40B4-BE49-F238E27FC236}">
                <a16:creationId xmlns:a16="http://schemas.microsoft.com/office/drawing/2014/main" id="{FEC69F24-2876-47B9-A4B6-0ADE800EC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5904675" cy="576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2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Siemens Cognisphere (softened) on Deep Blue background">
            <a:extLst>
              <a:ext uri="{FF2B5EF4-FFF2-40B4-BE49-F238E27FC236}">
                <a16:creationId xmlns:a16="http://schemas.microsoft.com/office/drawing/2014/main" id="{AE83F1C5-95B7-47C3-B837-8191D1E397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91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Siemens Cognisphere (softened) on Deep Blue Petrol gradient">
            <a:extLst>
              <a:ext uri="{FF2B5EF4-FFF2-40B4-BE49-F238E27FC236}">
                <a16:creationId xmlns:a16="http://schemas.microsoft.com/office/drawing/2014/main" id="{E2F7C1AE-8376-445B-98CD-DBE6E96E38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12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Petrol gradient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ltGray"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ltGray"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1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de-DE"/>
              <a:t>Tabelle durch Klicken auf Symbol hinzufügen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Copy 3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2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 bwMode="black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 bwMode="black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Department etc.</a:t>
            </a:r>
          </a:p>
          <a:p>
            <a:pPr lvl="3"/>
            <a:r>
              <a:rPr lang="en-US"/>
              <a:t>subchapter</a:t>
            </a:r>
          </a:p>
          <a:p>
            <a:pPr lvl="4"/>
            <a:r>
              <a:rPr lang="en-US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3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48" r:id="rId19"/>
    <p:sldLayoutId id="2147483749" r:id="rId20"/>
    <p:sldLayoutId id="2147483750" r:id="rId21"/>
    <p:sldLayoutId id="2147483745" r:id="rId22"/>
    <p:sldLayoutId id="2147483746" r:id="rId23"/>
    <p:sldLayoutId id="2147483747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4" r:id="rId31"/>
    <p:sldLayoutId id="2147483708" r:id="rId32"/>
    <p:sldLayoutId id="2147483655" r:id="rId33"/>
    <p:sldLayoutId id="2147483742" r:id="rId34"/>
    <p:sldLayoutId id="2147483677" r:id="rId35"/>
    <p:sldLayoutId id="2147483709" r:id="rId36"/>
    <p:sldLayoutId id="2147483751" r:id="rId37"/>
    <p:sldLayoutId id="2147483691" r:id="rId38"/>
    <p:sldLayoutId id="2147483752" r:id="rId39"/>
    <p:sldLayoutId id="2147483692" r:id="rId40"/>
    <p:sldLayoutId id="2147483650" r:id="rId41"/>
    <p:sldLayoutId id="2147483665" r:id="rId42"/>
    <p:sldLayoutId id="2147483666" r:id="rId43"/>
    <p:sldLayoutId id="2147483697" r:id="rId44"/>
    <p:sldLayoutId id="2147483698" r:id="rId45"/>
    <p:sldLayoutId id="2147483652" r:id="rId46"/>
    <p:sldLayoutId id="2147483680" r:id="rId47"/>
    <p:sldLayoutId id="2147483694" r:id="rId48"/>
    <p:sldLayoutId id="2147483687" r:id="rId49"/>
    <p:sldLayoutId id="2147483681" r:id="rId50"/>
    <p:sldLayoutId id="2147483690" r:id="rId51"/>
    <p:sldLayoutId id="2147483711" r:id="rId52"/>
    <p:sldLayoutId id="2147483682" r:id="rId53"/>
    <p:sldLayoutId id="2147483678" r:id="rId5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17EA3-5F91-CA4A-8505-EE93C55DC5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Restricted | © Siemens 2025 | Dr. David von Oheimb | FT RPD CST SEA-DE | 2025-07-18</a:t>
            </a:r>
          </a:p>
        </p:txBody>
      </p:sp>
      <p:sp>
        <p:nvSpPr>
          <p:cNvPr id="5" name="Rechteck: abgerundete Ecken 16">
            <a:extLst>
              <a:ext uri="{FF2B5EF4-FFF2-40B4-BE49-F238E27FC236}">
                <a16:creationId xmlns:a16="http://schemas.microsoft.com/office/drawing/2014/main" id="{7F5A67AA-8A1D-93D8-AF99-54615B0E26BE}"/>
              </a:ext>
            </a:extLst>
          </p:cNvPr>
          <p:cNvSpPr/>
          <p:nvPr/>
        </p:nvSpPr>
        <p:spPr>
          <a:xfrm rot="16200000">
            <a:off x="3890411" y="1360105"/>
            <a:ext cx="1530773" cy="4146431"/>
          </a:xfrm>
          <a:prstGeom prst="roundRect">
            <a:avLst/>
          </a:prstGeom>
          <a:noFill/>
          <a:ln w="5715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Rechteck: abgerundete Ecken 8">
            <a:extLst>
              <a:ext uri="{FF2B5EF4-FFF2-40B4-BE49-F238E27FC236}">
                <a16:creationId xmlns:a16="http://schemas.microsoft.com/office/drawing/2014/main" id="{07DB5A23-4A93-A5A2-5B81-3CC189812090}"/>
              </a:ext>
            </a:extLst>
          </p:cNvPr>
          <p:cNvSpPr/>
          <p:nvPr/>
        </p:nvSpPr>
        <p:spPr>
          <a:xfrm>
            <a:off x="2552312" y="4958839"/>
            <a:ext cx="4176702" cy="841104"/>
          </a:xfrm>
          <a:prstGeom prst="roundRect">
            <a:avLst/>
          </a:prstGeom>
          <a:noFill/>
          <a:ln w="5715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Textfeld 9">
            <a:extLst>
              <a:ext uri="{FF2B5EF4-FFF2-40B4-BE49-F238E27FC236}">
                <a16:creationId xmlns:a16="http://schemas.microsoft.com/office/drawing/2014/main" id="{116258AD-A4FD-B781-6811-1980AD962317}"/>
              </a:ext>
            </a:extLst>
          </p:cNvPr>
          <p:cNvSpPr txBox="1"/>
          <p:nvPr/>
        </p:nvSpPr>
        <p:spPr>
          <a:xfrm>
            <a:off x="2568034" y="5095569"/>
            <a:ext cx="4160979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Client-</a:t>
            </a:r>
            <a:r>
              <a:rPr lang="en-US" dirty="0">
                <a:solidFill>
                  <a:schemeClr val="bg1"/>
                </a:solidFill>
              </a:rPr>
              <a:t>facing function API for </a:t>
            </a:r>
            <a:br>
              <a:rPr lang="en-US" noProof="0" dirty="0">
                <a:solidFill>
                  <a:schemeClr val="bg1"/>
                </a:solidFill>
              </a:rPr>
            </a:br>
            <a:r>
              <a:rPr lang="en-US" noProof="0" dirty="0">
                <a:solidFill>
                  <a:schemeClr val="bg1"/>
                </a:solidFill>
              </a:rPr>
              <a:t>CMP request message and responses</a:t>
            </a:r>
          </a:p>
        </p:txBody>
      </p:sp>
      <p:sp>
        <p:nvSpPr>
          <p:cNvPr id="8" name="Rechteck: abgerundete Ecken 10">
            <a:extLst>
              <a:ext uri="{FF2B5EF4-FFF2-40B4-BE49-F238E27FC236}">
                <a16:creationId xmlns:a16="http://schemas.microsoft.com/office/drawing/2014/main" id="{1986C228-B1AA-F842-7568-E8555CA0A063}"/>
              </a:ext>
            </a:extLst>
          </p:cNvPr>
          <p:cNvSpPr/>
          <p:nvPr/>
        </p:nvSpPr>
        <p:spPr>
          <a:xfrm>
            <a:off x="7482966" y="2384855"/>
            <a:ext cx="1499555" cy="2347784"/>
          </a:xfrm>
          <a:prstGeom prst="roundRect">
            <a:avLst/>
          </a:prstGeom>
          <a:noFill/>
          <a:ln w="5715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Textfeld 11">
            <a:extLst>
              <a:ext uri="{FF2B5EF4-FFF2-40B4-BE49-F238E27FC236}">
                <a16:creationId xmlns:a16="http://schemas.microsoft.com/office/drawing/2014/main" id="{144C01DA-B104-11E6-C629-38BBFD81EFD8}"/>
              </a:ext>
            </a:extLst>
          </p:cNvPr>
          <p:cNvSpPr txBox="1"/>
          <p:nvPr/>
        </p:nvSpPr>
        <p:spPr>
          <a:xfrm>
            <a:off x="7557903" y="2483253"/>
            <a:ext cx="1326972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Inventory interface for authorization decisions, which may consult and </a:t>
            </a:r>
            <a:r>
              <a:rPr lang="en-US" dirty="0">
                <a:solidFill>
                  <a:schemeClr val="bg1"/>
                </a:solidFill>
              </a:rPr>
              <a:t>update </a:t>
            </a:r>
            <a:r>
              <a:rPr lang="en-US" noProof="0" dirty="0">
                <a:solidFill>
                  <a:schemeClr val="bg1"/>
                </a:solidFill>
              </a:rPr>
              <a:t>databases</a:t>
            </a:r>
          </a:p>
        </p:txBody>
      </p:sp>
      <p:sp>
        <p:nvSpPr>
          <p:cNvPr id="10" name="Rechteck: abgerundete Ecken 12">
            <a:extLst>
              <a:ext uri="{FF2B5EF4-FFF2-40B4-BE49-F238E27FC236}">
                <a16:creationId xmlns:a16="http://schemas.microsoft.com/office/drawing/2014/main" id="{57FD2582-3FC6-A462-0ED7-AA06E2FC5038}"/>
              </a:ext>
            </a:extLst>
          </p:cNvPr>
          <p:cNvSpPr/>
          <p:nvPr/>
        </p:nvSpPr>
        <p:spPr>
          <a:xfrm rot="16200000">
            <a:off x="4311024" y="-534554"/>
            <a:ext cx="690728" cy="4176702"/>
          </a:xfrm>
          <a:prstGeom prst="roundRect">
            <a:avLst/>
          </a:prstGeom>
          <a:noFill/>
          <a:ln w="5715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Textfeld 13">
            <a:extLst>
              <a:ext uri="{FF2B5EF4-FFF2-40B4-BE49-F238E27FC236}">
                <a16:creationId xmlns:a16="http://schemas.microsoft.com/office/drawing/2014/main" id="{593845D6-8C49-6D08-105B-8A2EDFB677A3}"/>
              </a:ext>
            </a:extLst>
          </p:cNvPr>
          <p:cNvSpPr txBox="1"/>
          <p:nvPr/>
        </p:nvSpPr>
        <p:spPr>
          <a:xfrm>
            <a:off x="2596610" y="1293836"/>
            <a:ext cx="410681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Upstream </a:t>
            </a:r>
            <a:r>
              <a:rPr lang="en-US" dirty="0">
                <a:solidFill>
                  <a:schemeClr val="bg1"/>
                </a:solidFill>
              </a:rPr>
              <a:t>server callback API for </a:t>
            </a:r>
            <a:br>
              <a:rPr lang="en-US" noProof="0" dirty="0">
                <a:solidFill>
                  <a:schemeClr val="bg1"/>
                </a:solidFill>
              </a:rPr>
            </a:br>
            <a:r>
              <a:rPr lang="en-US" noProof="0" dirty="0">
                <a:solidFill>
                  <a:schemeClr val="bg1"/>
                </a:solidFill>
              </a:rPr>
              <a:t>CMP request messages and responses</a:t>
            </a:r>
          </a:p>
        </p:txBody>
      </p:sp>
      <p:sp>
        <p:nvSpPr>
          <p:cNvPr id="12" name="Rechteck: abgerundete Ecken 14">
            <a:extLst>
              <a:ext uri="{FF2B5EF4-FFF2-40B4-BE49-F238E27FC236}">
                <a16:creationId xmlns:a16="http://schemas.microsoft.com/office/drawing/2014/main" id="{4F4A9910-085B-4A18-3FC7-AA5C54C6E122}"/>
              </a:ext>
            </a:extLst>
          </p:cNvPr>
          <p:cNvSpPr/>
          <p:nvPr/>
        </p:nvSpPr>
        <p:spPr>
          <a:xfrm>
            <a:off x="231402" y="2746299"/>
            <a:ext cx="1586604" cy="1452408"/>
          </a:xfrm>
          <a:prstGeom prst="roundRect">
            <a:avLst/>
          </a:prstGeom>
          <a:noFill/>
          <a:ln w="5715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3" name="Textfeld 15">
            <a:extLst>
              <a:ext uri="{FF2B5EF4-FFF2-40B4-BE49-F238E27FC236}">
                <a16:creationId xmlns:a16="http://schemas.microsoft.com/office/drawing/2014/main" id="{A068D8DB-4A23-048C-B2AF-B99F2E92B0FE}"/>
              </a:ext>
            </a:extLst>
          </p:cNvPr>
          <p:cNvSpPr txBox="1"/>
          <p:nvPr/>
        </p:nvSpPr>
        <p:spPr>
          <a:xfrm>
            <a:off x="341766" y="2914709"/>
            <a:ext cx="147623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Flexible</a:t>
            </a:r>
            <a:r>
              <a:rPr lang="en-US" noProof="0" dirty="0">
                <a:solidFill>
                  <a:schemeClr val="bg1"/>
                </a:solidFill>
              </a:rPr>
              <a:t> and dynamic configuration API</a:t>
            </a:r>
          </a:p>
        </p:txBody>
      </p:sp>
      <p:sp>
        <p:nvSpPr>
          <p:cNvPr id="14" name="Pfeil: nach rechts 17">
            <a:extLst>
              <a:ext uri="{FF2B5EF4-FFF2-40B4-BE49-F238E27FC236}">
                <a16:creationId xmlns:a16="http://schemas.microsoft.com/office/drawing/2014/main" id="{B07751AB-7AB3-B0FA-6AE1-92242EB72F6D}"/>
              </a:ext>
            </a:extLst>
          </p:cNvPr>
          <p:cNvSpPr/>
          <p:nvPr/>
        </p:nvSpPr>
        <p:spPr>
          <a:xfrm>
            <a:off x="6931477" y="3226794"/>
            <a:ext cx="452535" cy="437056"/>
          </a:xfrm>
          <a:prstGeom prst="rightArrow">
            <a:avLst/>
          </a:prstGeom>
          <a:noFill/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Pfeil: nach rechts 18">
            <a:extLst>
              <a:ext uri="{FF2B5EF4-FFF2-40B4-BE49-F238E27FC236}">
                <a16:creationId xmlns:a16="http://schemas.microsoft.com/office/drawing/2014/main" id="{5A6EAC90-FA7A-08B5-D5DC-7F8172DD80FD}"/>
              </a:ext>
            </a:extLst>
          </p:cNvPr>
          <p:cNvSpPr/>
          <p:nvPr/>
        </p:nvSpPr>
        <p:spPr>
          <a:xfrm>
            <a:off x="1969947" y="3260231"/>
            <a:ext cx="452535" cy="437056"/>
          </a:xfrm>
          <a:prstGeom prst="rightArrow">
            <a:avLst/>
          </a:prstGeom>
          <a:noFill/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Pfeil: nach rechts 19">
            <a:extLst>
              <a:ext uri="{FF2B5EF4-FFF2-40B4-BE49-F238E27FC236}">
                <a16:creationId xmlns:a16="http://schemas.microsoft.com/office/drawing/2014/main" id="{43634E7B-99D5-B9A1-9FE1-9695133F1FA7}"/>
              </a:ext>
            </a:extLst>
          </p:cNvPr>
          <p:cNvSpPr/>
          <p:nvPr/>
        </p:nvSpPr>
        <p:spPr>
          <a:xfrm rot="16200000">
            <a:off x="4405487" y="2093463"/>
            <a:ext cx="452535" cy="437056"/>
          </a:xfrm>
          <a:prstGeom prst="rightArrow">
            <a:avLst/>
          </a:prstGeom>
          <a:noFill/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Pfeil: nach rechts 20">
            <a:extLst>
              <a:ext uri="{FF2B5EF4-FFF2-40B4-BE49-F238E27FC236}">
                <a16:creationId xmlns:a16="http://schemas.microsoft.com/office/drawing/2014/main" id="{1153A8E1-7518-645C-8686-3C7DB1C2F067}"/>
              </a:ext>
            </a:extLst>
          </p:cNvPr>
          <p:cNvSpPr/>
          <p:nvPr/>
        </p:nvSpPr>
        <p:spPr>
          <a:xfrm rot="16200000">
            <a:off x="4437803" y="4370640"/>
            <a:ext cx="452535" cy="437056"/>
          </a:xfrm>
          <a:prstGeom prst="rightArrow">
            <a:avLst/>
          </a:prstGeom>
          <a:noFill/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A129A-93A8-CA9E-2F06-2DB0E5C2E5DF}"/>
              </a:ext>
            </a:extLst>
          </p:cNvPr>
          <p:cNvSpPr txBox="1"/>
          <p:nvPr/>
        </p:nvSpPr>
        <p:spPr>
          <a:xfrm>
            <a:off x="2821984" y="2850157"/>
            <a:ext cx="37888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CmpRaComponent:</a:t>
            </a:r>
            <a:br>
              <a:rPr lang="en-US" noProof="0" dirty="0">
                <a:solidFill>
                  <a:schemeClr val="bg1"/>
                </a:solidFill>
              </a:rPr>
            </a:br>
            <a:r>
              <a:rPr lang="en-US" noProof="0" dirty="0">
                <a:solidFill>
                  <a:schemeClr val="bg1"/>
                </a:solidFill>
              </a:rPr>
              <a:t>engine for generic CMP message .. </a:t>
            </a:r>
          </a:p>
          <a:p>
            <a:r>
              <a:rPr lang="en-US" dirty="0">
                <a:solidFill>
                  <a:schemeClr val="bg1"/>
                </a:solidFill>
              </a:rPr>
              <a:t>protection validation, </a:t>
            </a:r>
            <a:r>
              <a:rPr lang="en-US" noProof="0" dirty="0">
                <a:solidFill>
                  <a:schemeClr val="bg1"/>
                </a:solidFill>
              </a:rPr>
              <a:t>adaptation, </a:t>
            </a:r>
            <a:br>
              <a:rPr lang="en-US" noProof="0" dirty="0">
                <a:solidFill>
                  <a:schemeClr val="bg1"/>
                </a:solidFill>
              </a:rPr>
            </a:br>
            <a:r>
              <a:rPr lang="en-US" noProof="0" dirty="0">
                <a:solidFill>
                  <a:schemeClr val="bg1"/>
                </a:solidFill>
              </a:rPr>
              <a:t>(re-)protection, and routing</a:t>
            </a:r>
          </a:p>
        </p:txBody>
      </p:sp>
    </p:spTree>
    <p:extLst>
      <p:ext uri="{BB962C8B-B14F-4D97-AF65-F5344CB8AC3E}">
        <p14:creationId xmlns:p14="http://schemas.microsoft.com/office/powerpoint/2010/main" val="558084934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Präsentation2" id="{3D745B41-6E3C-4961-985D-6635AC0E1D6C}" vid="{F48D7B93-D3DC-4D4B-A4C5-197DAD9E06C7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BB17E376DFC94289249787E8B71892" ma:contentTypeVersion="12" ma:contentTypeDescription="Create a new document." ma:contentTypeScope="" ma:versionID="7709acb7e8d34b45dfb727f0ec59506c">
  <xsd:schema xmlns:xsd="http://www.w3.org/2001/XMLSchema" xmlns:xs="http://www.w3.org/2001/XMLSchema" xmlns:p="http://schemas.microsoft.com/office/2006/metadata/properties" xmlns:ns2="e7a6e65c-be92-42fb-94af-f0fa394cc67c" xmlns:ns3="4b33f36e-3d43-488a-9710-9e409322b200" targetNamespace="http://schemas.microsoft.com/office/2006/metadata/properties" ma:root="true" ma:fieldsID="08f869183a8d3f4ef92c10ed6ba4302b" ns2:_="" ns3:_="">
    <xsd:import namespace="e7a6e65c-be92-42fb-94af-f0fa394cc67c"/>
    <xsd:import namespace="4b33f36e-3d43-488a-9710-9e409322b2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a6e65c-be92-42fb-94af-f0fa394cc6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e63edab7-d5f1-4c02-989a-0e8ed7c6c3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33f36e-3d43-488a-9710-9e409322b20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f6fd39a7-be80-493d-a8d2-60763060f7b5}" ma:internalName="TaxCatchAll" ma:showField="CatchAllData" ma:web="4b33f36e-3d43-488a-9710-9e409322b2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b33f36e-3d43-488a-9710-9e409322b200" xsi:nil="true"/>
    <lcf76f155ced4ddcb4097134ff3c332f xmlns="e7a6e65c-be92-42fb-94af-f0fa394cc67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C8E330-BED8-4148-AD00-D0AF089E64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a6e65c-be92-42fb-94af-f0fa394cc67c"/>
    <ds:schemaRef ds:uri="4b33f36e-3d43-488a-9710-9e409322b2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7A5321-4E63-4582-AA1B-0F13C50478FB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4b33f36e-3d43-488a-9710-9e409322b200"/>
    <ds:schemaRef ds:uri="e7a6e65c-be92-42fb-94af-f0fa394cc67c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CD71355-049B-496B-A2BF-48C9B5267DD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a59b6cd5-d141-4a33-8bf1-0ca04484304f}" enabled="1" method="Standar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</TotalTime>
  <Words>78</Words>
  <Application>Microsoft Macintosh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Arial</vt:lpstr>
      <vt:lpstr>Siemens 2020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Laurig, Frank (FT FDS CCS COS RA)</dc:creator>
  <cp:keywords>Template</cp:keywords>
  <dc:description>Version 3.3.0
March 2021</dc:description>
  <cp:lastModifiedBy>von Oheimb, David (FT RPD CST SEA-DE)</cp:lastModifiedBy>
  <cp:revision>54</cp:revision>
  <dcterms:created xsi:type="dcterms:W3CDTF">2025-05-16T06:26:59Z</dcterms:created>
  <dcterms:modified xsi:type="dcterms:W3CDTF">2025-07-18T09:53:58Z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2022-05-04T12:42:11Z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2d74c007-1c91-4f06-930f-0f21b1a3cd41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  <property fmtid="{D5CDD505-2E9C-101B-9397-08002B2CF9AE}" pid="10" name="ContentTypeId">
    <vt:lpwstr>0x01010044BB17E376DFC94289249787E8B71892</vt:lpwstr>
  </property>
  <property fmtid="{D5CDD505-2E9C-101B-9397-08002B2CF9AE}" pid="11" name="MediaServiceImageTags">
    <vt:lpwstr/>
  </property>
</Properties>
</file>